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91" r:id="rId6"/>
    <p:sldId id="292" r:id="rId7"/>
    <p:sldId id="259" r:id="rId8"/>
    <p:sldId id="260" r:id="rId9"/>
    <p:sldId id="261" r:id="rId10"/>
    <p:sldId id="266" r:id="rId11"/>
    <p:sldId id="262" r:id="rId12"/>
    <p:sldId id="263" r:id="rId13"/>
    <p:sldId id="264" r:id="rId14"/>
    <p:sldId id="293" r:id="rId15"/>
    <p:sldId id="280" r:id="rId16"/>
    <p:sldId id="281" r:id="rId17"/>
    <p:sldId id="282" r:id="rId18"/>
    <p:sldId id="294" r:id="rId19"/>
    <p:sldId id="284" r:id="rId20"/>
    <p:sldId id="265" r:id="rId21"/>
    <p:sldId id="267" r:id="rId22"/>
    <p:sldId id="268" r:id="rId23"/>
    <p:sldId id="269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85" r:id="rId33"/>
    <p:sldId id="286" r:id="rId34"/>
    <p:sldId id="288" r:id="rId35"/>
    <p:sldId id="287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>
        <p:scale>
          <a:sx n="100" d="100"/>
          <a:sy n="100" d="100"/>
        </p:scale>
        <p:origin x="20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api/python/index.html" TargetMode="External"/><Relationship Id="rId2" Type="http://schemas.openxmlformats.org/officeDocument/2006/relationships/hyperlink" Target="https://docs.microsoft.com/en-us/azure/azure-databricks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ocs.microsoft.com/en-us/python/api/overview/azure/ml/intro?view=azure-ml-p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databricks.com/product/databricks-delt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3076574"/>
            <a:ext cx="4930361" cy="1247775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00B0F0"/>
                </a:solidFill>
              </a:rPr>
              <a:t>Core Concepts</a:t>
            </a:r>
          </a:p>
          <a:p>
            <a:r>
              <a:rPr lang="en-US"/>
              <a:t>Azure </a:t>
            </a:r>
            <a:r>
              <a:rPr lang="en-US" err="1"/>
              <a:t>Databricks</a:t>
            </a:r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/>
              <a:t>Azure ML Service</a:t>
            </a: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A credit score is influenced by the following categories, but not limited to them:</a:t>
            </a:r>
          </a:p>
          <a:p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Length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Demographics e.g. (Age, Occupation etc)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</a:t>
            </a:r>
            <a:r>
              <a:rPr lang="en-US">
                <a:solidFill>
                  <a:srgbClr val="00B0F0"/>
                </a:solidFill>
              </a:rPr>
              <a:t>optimal model.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95300" y="3056214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/>
              <a:t>Let’s play</a:t>
            </a:r>
            <a:endParaRPr lang="en-US" sz="3600" cap="al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/>
          </a:p>
          <a:p>
            <a:pPr marL="0" indent="0" algn="just">
              <a:buNone/>
            </a:pPr>
            <a:r>
              <a:rPr lang="en-US" sz="1600"/>
              <a:t>Limitations:</a:t>
            </a:r>
          </a:p>
          <a:p>
            <a:pPr marL="0" indent="0" algn="just">
              <a:buNone/>
            </a:pPr>
            <a:endParaRPr lang="en-US" sz="1600"/>
          </a:p>
          <a:p>
            <a:pPr algn="just"/>
            <a:r>
              <a:rPr lang="en-US" sz="1600"/>
              <a:t>Although credit scoring ranks a borrower's credit riskiness, it </a:t>
            </a:r>
            <a:r>
              <a:rPr lang="en-US" sz="1600" b="1"/>
              <a:t>does not provide</a:t>
            </a:r>
            <a:r>
              <a:rPr lang="en-US" sz="1600"/>
              <a:t> an estimate of a borrower's </a:t>
            </a:r>
            <a:r>
              <a:rPr lang="en-US" sz="1600" b="1"/>
              <a:t>default probability</a:t>
            </a:r>
            <a:r>
              <a:rPr lang="en-US" sz="160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Most credit scoring models (besides the state-of-the-art ones) are rule driven, thus updating them to match the current situation while also taking into account the past is a difficult endeavor for every financial institution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2597713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aka.ms link?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Bit.ly/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github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link?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Please download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the csv and upload it to your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FS (DBFS)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Bit.ly/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github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link?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Please download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the csv and upload it to your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FS (DBFS)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Bit.ly/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github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link?</a:t>
                      </a:r>
                    </a:p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Please download the .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ipynb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file and import it into your workspace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4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34509" y="3502991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</a:t>
            </a:r>
            <a:r>
              <a:rPr lang="en-US"/>
              <a:t>for attending!</a:t>
            </a:r>
            <a:endParaRPr lang="en-US" dirty="0"/>
          </a:p>
          <a:p>
            <a:r>
              <a:rPr lang="en-US" sz="1600" dirty="0"/>
              <a:t>Reach out </a:t>
            </a:r>
            <a:r>
              <a:rPr lang="en-US" sz="1600"/>
              <a:t>to me: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3076574"/>
            <a:ext cx="4930361" cy="1247775"/>
          </a:xfrm>
        </p:spPr>
        <p:txBody>
          <a:bodyPr>
            <a:normAutofit/>
          </a:bodyPr>
          <a:lstStyle/>
          <a:p>
            <a:r>
              <a:rPr lang="en-US" b="0">
                <a:solidFill>
                  <a:srgbClr val="00B0F0"/>
                </a:solidFill>
              </a:rPr>
              <a:t>Quick Overview</a:t>
            </a:r>
          </a:p>
          <a:p>
            <a:r>
              <a:rPr lang="en-US"/>
              <a:t>Azure </a:t>
            </a:r>
            <a:r>
              <a:rPr lang="en-US" err="1"/>
              <a:t>Databricks</a:t>
            </a:r>
            <a:r>
              <a:rPr lang="en-US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651</TotalTime>
  <Words>2244</Words>
  <Application>Microsoft Office PowerPoint</Application>
  <PresentationFormat>Widescreen</PresentationFormat>
  <Paragraphs>411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Monica Crinu</cp:lastModifiedBy>
  <cp:revision>21</cp:revision>
  <dcterms:created xsi:type="dcterms:W3CDTF">2019-09-03T09:17:02Z</dcterms:created>
  <dcterms:modified xsi:type="dcterms:W3CDTF">2019-09-04T09:04:43Z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